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722586-4FC6-48AD-AE8E-97EE6CF856B6}" v="13" dt="2026-03-17T06:15:06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660"/>
  </p:normalViewPr>
  <p:slideViewPr>
    <p:cSldViewPr snapToGrid="0">
      <p:cViewPr varScale="1">
        <p:scale>
          <a:sx n="56" d="100"/>
          <a:sy n="56" d="100"/>
        </p:scale>
        <p:origin x="2131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496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531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4526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717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5659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3032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320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481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613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144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646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CDB9BC-95F2-46B4-860D-C2BCA07B5C5F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C0C77D-AEB7-4208-9E2B-29C4C1EFB0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7241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AA45C-890B-B60E-76B2-A0963BD6A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15" y="1681732"/>
            <a:ext cx="5605462" cy="108784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PAULOWNIA WOOD PLANTATION SHUTTERS Worldwide Australia – Technical Specification</a:t>
            </a:r>
            <a:endParaRPr lang="en-A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CD048AE-B404-74BF-F010-77BA09A156C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99762465"/>
              </p:ext>
            </p:extLst>
          </p:nvPr>
        </p:nvGraphicFramePr>
        <p:xfrm>
          <a:off x="3368746" y="3128178"/>
          <a:ext cx="3010375" cy="8131225"/>
        </p:xfrm>
        <a:graphic>
          <a:graphicData uri="http://schemas.openxmlformats.org/drawingml/2006/table">
            <a:tbl>
              <a:tblPr/>
              <a:tblGrid>
                <a:gridCol w="3010375">
                  <a:extLst>
                    <a:ext uri="{9D8B030D-6E8A-4147-A177-3AD203B41FA5}">
                      <a16:colId xmlns:a16="http://schemas.microsoft.com/office/drawing/2014/main" val="3299383869"/>
                    </a:ext>
                  </a:extLst>
                </a:gridCol>
              </a:tblGrid>
              <a:tr h="801605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PANEL SIZING (GUIDE)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1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Minimum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Width: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190 mm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Height: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254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Maximum Width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Hinged: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950 mm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Fixed: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850 mm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Bi‑fold track: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650 mm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Sliding: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950 mm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Sliding with centre stile: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Maximum Height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Mid‑Rails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required: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1500–2499 mm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required: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2500–3000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RAIL SIZES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1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Top / Bottom: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76.2–178 mm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Mid‑rail: </a:t>
                      </a:r>
                    </a:p>
                    <a:p>
                      <a:pPr marL="742950" lvl="1" indent="-285750"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76.2 mm</a:t>
                      </a: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(63 / 89 / 114 louvre)</a:t>
                      </a:r>
                    </a:p>
                    <a:p>
                      <a:pPr marL="742950" lvl="1" indent="-285750"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63.5 mm</a:t>
                      </a: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(76 louvre)</a:t>
                      </a:r>
                    </a:p>
                    <a:p>
                      <a:pPr marL="742950" lvl="1" indent="-285750"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1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Hidden hinges (frame dependent), half‑raised panels, ring pulls, locks, skylight locks, flush bolts, blackout blinds, horizontal T‑posts, tier‑on‑tier, shaped shutters (arch, circle, rake).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WARRANTY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Years</a:t>
                      </a: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(painted or stained)</a:t>
                      </a:r>
                    </a:p>
                  </a:txBody>
                  <a:tcPr marL="21928" marR="21928" marT="10964" marB="10964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887472"/>
                  </a:ext>
                </a:extLst>
              </a:tr>
              <a:tr h="115175">
                <a:tc>
                  <a:txBody>
                    <a:bodyPr/>
                    <a:lstStyle/>
                    <a:p>
                      <a:endParaRPr lang="en-AU" sz="500" dirty="0"/>
                    </a:p>
                  </a:txBody>
                  <a:tcPr marL="21928" marR="21928" marT="10964" marB="10964"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62395824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A9276FF-AF6F-EC00-06B7-DF399CFDC9A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26191083"/>
              </p:ext>
            </p:extLst>
          </p:nvPr>
        </p:nvGraphicFramePr>
        <p:xfrm>
          <a:off x="566015" y="3128178"/>
          <a:ext cx="2561927" cy="6991316"/>
        </p:xfrm>
        <a:graphic>
          <a:graphicData uri="http://schemas.openxmlformats.org/drawingml/2006/table">
            <a:tbl>
              <a:tblPr/>
              <a:tblGrid>
                <a:gridCol w="2561927">
                  <a:extLst>
                    <a:ext uri="{9D8B030D-6E8A-4147-A177-3AD203B41FA5}">
                      <a16:colId xmlns:a16="http://schemas.microsoft.com/office/drawing/2014/main" val="3345343877"/>
                    </a:ext>
                  </a:extLst>
                </a:gridCol>
              </a:tblGrid>
              <a:tr h="5824605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APPLICATION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1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Interior applications in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non‑wet areas</a:t>
                      </a: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MATERIAL &amp; BUILD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1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Paulownia timber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Lightweight construction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Approx. weight: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 kg/m²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Motorisation: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Available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COLOURS &amp; FINISHES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1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Painted: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 standard colours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Stain (closed grain):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 colours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Stain (open grain):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 colours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Brushed finishes: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 colours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Custom paint colour: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Available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LOUVRES &amp; STILES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1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Louvre sizes: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 / 76 / 89 / 114 mm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Stile profiles: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Beaded or Flat</a:t>
                      </a: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Stile sizes: </a:t>
                      </a: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38.1 / 50.8 / 60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sz="12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sz="1200" b="1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TILT &amp; CONTROL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sz="1200" b="1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Clearview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Centre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Concealed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Split control limits apply by blade size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sz="1200" b="0" i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Motorised operation available</a:t>
                      </a:r>
                    </a:p>
                  </a:txBody>
                  <a:tcPr marL="22278" marR="22278" marT="11139" marB="11139"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49579"/>
                  </a:ext>
                </a:extLst>
              </a:tr>
              <a:tr h="111038">
                <a:tc>
                  <a:txBody>
                    <a:bodyPr/>
                    <a:lstStyle/>
                    <a:p>
                      <a:endParaRPr lang="en-AU" sz="500" dirty="0"/>
                    </a:p>
                  </a:txBody>
                  <a:tcPr marL="22278" marR="22278" marT="11139" marB="11139"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7693232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E4469823-FAEA-B4D6-C40D-0E4050B8B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23" y="218364"/>
            <a:ext cx="1770074" cy="146336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4D1BC2B-CCA8-3C1E-8D51-520361CC81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3313" y="299503"/>
            <a:ext cx="1313964" cy="130108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913B297-4300-C8AD-8E97-F45E59855D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897" y="10346494"/>
            <a:ext cx="2048161" cy="13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05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A5B9E2-90AA-3DC9-9662-28CCEFA7C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42EDE4-9167-587F-B92E-E1609D459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016" y="1681731"/>
            <a:ext cx="5943967" cy="108784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BASSWOOD PLANTATION SHUTTERS Worldwide Australia – Technical Specification</a:t>
            </a:r>
            <a:endParaRPr lang="en-A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369EB58-8BB7-1DE8-BD9A-717F9607310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90613883"/>
              </p:ext>
            </p:extLst>
          </p:nvPr>
        </p:nvGraphicFramePr>
        <p:xfrm>
          <a:off x="3368746" y="3128178"/>
          <a:ext cx="3010375" cy="8393430"/>
        </p:xfrm>
        <a:graphic>
          <a:graphicData uri="http://schemas.openxmlformats.org/drawingml/2006/table">
            <a:tbl>
              <a:tblPr/>
              <a:tblGrid>
                <a:gridCol w="3010375">
                  <a:extLst>
                    <a:ext uri="{9D8B030D-6E8A-4147-A177-3AD203B41FA5}">
                      <a16:colId xmlns:a16="http://schemas.microsoft.com/office/drawing/2014/main" val="3299383869"/>
                    </a:ext>
                  </a:extLst>
                </a:gridCol>
              </a:tblGrid>
              <a:tr h="801605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PANEL SIZING (GUIDE)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Minimum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Width: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190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Height: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254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Maximum Width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Hinged: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950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Fixed: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900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Bi‑fold track: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Sliding: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950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Sliding with centre stile: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1200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Double‑hinged overall width limits apply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Maximum Height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3000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Mid‑Rails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1 required: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1500–2499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2 required: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2500–3000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RAIL SIZES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Top / Bottom: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76.2–178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Mid‑rail: </a:t>
                      </a:r>
                    </a:p>
                    <a:p>
                      <a:pPr marL="742950" lvl="1" indent="-285750"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80.2 mm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 (63 / 89 / 114 louvre)</a:t>
                      </a:r>
                    </a:p>
                    <a:p>
                      <a:pPr marL="742950" lvl="1" indent="-285750"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67.5 mm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 (76 louvre)</a:t>
                      </a:r>
                    </a:p>
                    <a:p>
                      <a:pPr marL="742950" lvl="1" indent="-285750"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OPTIONS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Half‑raised panels, ring pulls, locks, skylight locks, blackout blinds, horizontal T‑posts, tier‑on‑tier.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WARRANTY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2 Years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 (painted)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887472"/>
                  </a:ext>
                </a:extLst>
              </a:tr>
              <a:tr h="115175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62395824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FB0A234-15E4-5435-515B-E51040F131C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40660426"/>
              </p:ext>
            </p:extLst>
          </p:nvPr>
        </p:nvGraphicFramePr>
        <p:xfrm>
          <a:off x="478879" y="3128178"/>
          <a:ext cx="2649063" cy="6488430"/>
        </p:xfrm>
        <a:graphic>
          <a:graphicData uri="http://schemas.openxmlformats.org/drawingml/2006/table">
            <a:tbl>
              <a:tblPr/>
              <a:tblGrid>
                <a:gridCol w="2649063">
                  <a:extLst>
                    <a:ext uri="{9D8B030D-6E8A-4147-A177-3AD203B41FA5}">
                      <a16:colId xmlns:a16="http://schemas.microsoft.com/office/drawing/2014/main" val="3345343877"/>
                    </a:ext>
                  </a:extLst>
                </a:gridCol>
              </a:tblGrid>
              <a:tr h="5824605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APPLICATION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Interior applications in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non‑wet areas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MATERIAL &amp; BUILD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Basswood timber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Higher‑density timber construction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Approx. weight: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14 kg/m²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Motorisation: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Available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COLOURS &amp; FINISHES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Painted: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34 standard colours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Custom paint colour: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Available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LOUVRES &amp; STILES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Louvre sizes: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63 / 76 / 89 / 114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Stile profiles: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Beaded or Flat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Stile sizes: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38.1 / 50.8 / 60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TILT &amp; CONTROL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Clearview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Centre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Concealed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Split control limits apply by blade size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49579"/>
                  </a:ext>
                </a:extLst>
              </a:tr>
              <a:tr h="111038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7693232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455C8BA0-7C89-E723-0FE6-CBD29FA6D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23" y="218364"/>
            <a:ext cx="1770074" cy="146336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0981E92-5C74-AC43-2050-56BE17F62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79" y="9984314"/>
            <a:ext cx="2048161" cy="13908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521846E-0101-2AB5-803B-CCF76553F3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933" y="297719"/>
            <a:ext cx="1310754" cy="130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048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FA94BA-9F18-9ABA-0731-614FB263C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CD7DAE-109F-95EC-00E7-B29F391F1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15" y="1681732"/>
            <a:ext cx="5605462" cy="108784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ASHWOOD PLANTATION SHUTTERS Worldwide Australia – Technical Specification</a:t>
            </a:r>
            <a:endParaRPr lang="en-A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82D4808-6067-9B7A-CA04-70B6929C14D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96967144"/>
              </p:ext>
            </p:extLst>
          </p:nvPr>
        </p:nvGraphicFramePr>
        <p:xfrm>
          <a:off x="3368746" y="3128178"/>
          <a:ext cx="3010375" cy="8313230"/>
        </p:xfrm>
        <a:graphic>
          <a:graphicData uri="http://schemas.openxmlformats.org/drawingml/2006/table">
            <a:tbl>
              <a:tblPr/>
              <a:tblGrid>
                <a:gridCol w="3010375">
                  <a:extLst>
                    <a:ext uri="{9D8B030D-6E8A-4147-A177-3AD203B41FA5}">
                      <a16:colId xmlns:a16="http://schemas.microsoft.com/office/drawing/2014/main" val="3299383869"/>
                    </a:ext>
                  </a:extLst>
                </a:gridCol>
              </a:tblGrid>
              <a:tr h="801605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PANEL SIZING (GUIDE)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Minimum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Width: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190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Height: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254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Maximum Width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Hinged: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950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Fixed: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850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Bi‑fold track: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Sliding: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950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Maximum Height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2400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Mid‑Rails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Required from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1500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OPTIONS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Half‑raised panels, ring pulls, locks, flush bolts, blackout blinds, horizontal T‑posts, tier‑on‑tier, shaped shutters.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WARRANTY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Refer to Worldwide warranty terms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887472"/>
                  </a:ext>
                </a:extLst>
              </a:tr>
              <a:tr h="115175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62395824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00B79D4-59BC-661E-BE24-4318D862CA0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2041173"/>
              </p:ext>
            </p:extLst>
          </p:nvPr>
        </p:nvGraphicFramePr>
        <p:xfrm>
          <a:off x="566015" y="3128178"/>
          <a:ext cx="2561927" cy="6488430"/>
        </p:xfrm>
        <a:graphic>
          <a:graphicData uri="http://schemas.openxmlformats.org/drawingml/2006/table">
            <a:tbl>
              <a:tblPr/>
              <a:tblGrid>
                <a:gridCol w="2561927">
                  <a:extLst>
                    <a:ext uri="{9D8B030D-6E8A-4147-A177-3AD203B41FA5}">
                      <a16:colId xmlns:a16="http://schemas.microsoft.com/office/drawing/2014/main" val="3345343877"/>
                    </a:ext>
                  </a:extLst>
                </a:gridCol>
              </a:tblGrid>
              <a:tr h="5824605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APPLICATION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Interior applications in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non‑wet areas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MATERIAL &amp; BUILD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Ashwood timber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High‑density construction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Approx. weight: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16 kg/m²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Motorisation: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Available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COLOURS &amp; FINISHES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Painted: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34 standard colours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Stain (closed grain):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8 colours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Stain (open grain):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 colours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Brushed finishes: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8 colours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Custom paint colour: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Available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LOUVRES &amp; STILES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Louvre sizes: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63 / 76 / 89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Stile profile: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Flat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Stile sizes: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38.1 / 50.8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TILT &amp; CONTROL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Clearview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Centre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Concealed tilt rod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49579"/>
                  </a:ext>
                </a:extLst>
              </a:tr>
              <a:tr h="111038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7693232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124BEEC0-BEFD-FFB8-10E7-440FB6CD4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23" y="218364"/>
            <a:ext cx="1770074" cy="146336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C7A945E-8B43-5FDB-93F1-71184CF4EF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8367" y="377074"/>
            <a:ext cx="1310754" cy="13046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ADD6C7-F2BF-15CA-2839-CBDE69DB69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523" y="10038904"/>
            <a:ext cx="1924319" cy="1486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62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BAB632-E83E-E584-9420-840B98AF4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2624AE-AD52-725F-9A5C-C0E064BA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14" y="1681732"/>
            <a:ext cx="6053149" cy="108784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POLY PLANTATION SHUTTERS Worldwide Australia – Technical Specification</a:t>
            </a:r>
            <a:endParaRPr lang="en-A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D75FF91-504E-7EF8-6272-6C7D3EA89B1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92029947"/>
              </p:ext>
            </p:extLst>
          </p:nvPr>
        </p:nvGraphicFramePr>
        <p:xfrm>
          <a:off x="3368746" y="3128178"/>
          <a:ext cx="3010375" cy="8393430"/>
        </p:xfrm>
        <a:graphic>
          <a:graphicData uri="http://schemas.openxmlformats.org/drawingml/2006/table">
            <a:tbl>
              <a:tblPr/>
              <a:tblGrid>
                <a:gridCol w="3010375">
                  <a:extLst>
                    <a:ext uri="{9D8B030D-6E8A-4147-A177-3AD203B41FA5}">
                      <a16:colId xmlns:a16="http://schemas.microsoft.com/office/drawing/2014/main" val="3299383869"/>
                    </a:ext>
                  </a:extLst>
                </a:gridCol>
              </a:tblGrid>
              <a:tr h="801605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PANEL SIZING (GUIDE)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Minimum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Width: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190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Height: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254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Maximum Width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Hinged: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950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Fixed: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900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Bi‑fold track: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Sliding: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950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Double‑sliding: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1700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Maximum Height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3000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Mid‑Rails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1 required: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1500–2499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2 required: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2500–3000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RAIL SIZES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Top / Bottom: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76.2–150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Mid‑rail: </a:t>
                      </a:r>
                    </a:p>
                    <a:p>
                      <a:pPr marL="742950" lvl="1" indent="-285750"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80.2 mm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 (63 / 89 / 114 louvre)</a:t>
                      </a:r>
                    </a:p>
                    <a:p>
                      <a:pPr marL="742950" lvl="1" indent="-285750"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67.5 mm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 (76 louvre)</a:t>
                      </a:r>
                    </a:p>
                    <a:p>
                      <a:pPr marL="742950" lvl="1" indent="-285750"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OPTIONS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Locks, flush bolts, blackout blinds, horizontal T‑posts, tier‑on‑tier.</a:t>
                      </a:r>
                      <a:b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PVC systems utilise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wooden boards and track systems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 where specified.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WARRANTY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3 Years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887472"/>
                  </a:ext>
                </a:extLst>
              </a:tr>
              <a:tr h="115175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62395824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643AAEF-0D6D-EEB2-4D80-CC338DC5AAD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55998766"/>
              </p:ext>
            </p:extLst>
          </p:nvPr>
        </p:nvGraphicFramePr>
        <p:xfrm>
          <a:off x="566015" y="3128178"/>
          <a:ext cx="2561927" cy="6297930"/>
        </p:xfrm>
        <a:graphic>
          <a:graphicData uri="http://schemas.openxmlformats.org/drawingml/2006/table">
            <a:tbl>
              <a:tblPr/>
              <a:tblGrid>
                <a:gridCol w="2561927">
                  <a:extLst>
                    <a:ext uri="{9D8B030D-6E8A-4147-A177-3AD203B41FA5}">
                      <a16:colId xmlns:a16="http://schemas.microsoft.com/office/drawing/2014/main" val="3345343877"/>
                    </a:ext>
                  </a:extLst>
                </a:gridCol>
              </a:tblGrid>
              <a:tr h="5824605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APPLICATION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Interior use in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wet or high‑humidity areas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MATERIAL &amp; BUILD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PVC construction with reinforced blades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Moisture‑resistant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Approx. weight: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15 kg/m²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Motorisation: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Available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COLOURS &amp; FINISHES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Painted: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34 standard colours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Custom paint colour: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Available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LOUVRES &amp; STILES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Louvre sizes: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63 / 76 / 89 / 114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Stile profiles: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Beaded or Flat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Stile size: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50.8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TILT &amp; CONTROL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Clearview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Centre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Concealed tilt rod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49579"/>
                  </a:ext>
                </a:extLst>
              </a:tr>
              <a:tr h="111038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7693232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59F9C3AA-064D-B5D6-4201-83F6613BBD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23" y="218364"/>
            <a:ext cx="1770074" cy="14633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1B74B0E-6E01-F482-E9E0-EA30DC303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765" y="9766517"/>
            <a:ext cx="2686425" cy="12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5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836C4-BDEE-658E-4281-1AD7E4B4F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B04A73-17F3-F530-87C3-B2C163738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94" y="1681732"/>
            <a:ext cx="6037927" cy="108784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ALUMINIUM PLANTATION SHUTTERS Worldwide Australia – Technical Specification</a:t>
            </a:r>
            <a:endParaRPr lang="en-A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786E821-A57A-242F-536C-4D116B89B45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58862736"/>
              </p:ext>
            </p:extLst>
          </p:nvPr>
        </p:nvGraphicFramePr>
        <p:xfrm>
          <a:off x="3429000" y="3131019"/>
          <a:ext cx="3010375" cy="6679724"/>
        </p:xfrm>
        <a:graphic>
          <a:graphicData uri="http://schemas.openxmlformats.org/drawingml/2006/table">
            <a:tbl>
              <a:tblPr/>
              <a:tblGrid>
                <a:gridCol w="3010375">
                  <a:extLst>
                    <a:ext uri="{9D8B030D-6E8A-4147-A177-3AD203B41FA5}">
                      <a16:colId xmlns:a16="http://schemas.microsoft.com/office/drawing/2014/main" val="3299383869"/>
                    </a:ext>
                  </a:extLst>
                </a:gridCol>
              </a:tblGrid>
              <a:tr h="6382544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PANEL SIZING (GUIDE)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Minimum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Width: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190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Height: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254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Maximum Width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Hinged: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1200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Fixed: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1200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Bi‑fold track: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650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Sliding: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1200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Maximum Height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3000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RAIL SIZES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Top / Bottom: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83–130 mm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Mid‑rail: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80.2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OPTIONS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Locks, flush bolts, outdoor‑rated hardware.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WARRANTY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Refer to Worldwide warranty terms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887472"/>
                  </a:ext>
                </a:extLst>
              </a:tr>
              <a:tr h="217291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62395824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F54D09B-353F-4B5C-BC0D-F11D2941F89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40980819"/>
              </p:ext>
            </p:extLst>
          </p:nvPr>
        </p:nvGraphicFramePr>
        <p:xfrm>
          <a:off x="341194" y="3131019"/>
          <a:ext cx="2634018" cy="6163106"/>
        </p:xfrm>
        <a:graphic>
          <a:graphicData uri="http://schemas.openxmlformats.org/drawingml/2006/table">
            <a:tbl>
              <a:tblPr/>
              <a:tblGrid>
                <a:gridCol w="2634018">
                  <a:extLst>
                    <a:ext uri="{9D8B030D-6E8A-4147-A177-3AD203B41FA5}">
                      <a16:colId xmlns:a16="http://schemas.microsoft.com/office/drawing/2014/main" val="3345343877"/>
                    </a:ext>
                  </a:extLst>
                </a:gridCol>
              </a:tblGrid>
              <a:tr h="584944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APPLICATION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Suitable for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indoor and outdoor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 use, including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wet areas</a:t>
                      </a: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MATERIAL &amp; BUILD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Aluminium construction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High durability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Approx. weight: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20 kg/m²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Motorisation: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Available (120°)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COLOURS &amp; FINISHES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Powder‑coated: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5 standard colours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Custom paint colour: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Available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LOUVRES &amp; STILES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Louvre size: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89 mm only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Stile profile: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Beaded only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Stile size: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50.8 mm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TILT &amp; CONTROL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endParaRPr lang="en-AU" b="1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Clearview tilt rod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AU" b="0" i="0" dirty="0">
                          <a:effectLst/>
                          <a:latin typeface="Segoe UI" panose="020B0502040204020203" pitchFamily="34" charset="0"/>
                        </a:rPr>
                        <a:t>Centre &amp; concealed tilt rods: </a:t>
                      </a:r>
                      <a:r>
                        <a:rPr lang="en-AU" b="1" i="0" dirty="0">
                          <a:effectLst/>
                          <a:latin typeface="Segoe UI" panose="020B0502040204020203" pitchFamily="34" charset="0"/>
                        </a:rPr>
                        <a:t>Not available</a:t>
                      </a:r>
                      <a:endParaRPr lang="en-AU" b="0" i="0" dirty="0">
                        <a:effectLst/>
                        <a:latin typeface="Segoe UI" panose="020B0502040204020203" pitchFamily="34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749579"/>
                  </a:ext>
                </a:extLst>
              </a:tr>
              <a:tr h="313666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7693232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A5580EFD-5A88-3602-CFAA-8F1EE7A6F0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23" y="218364"/>
            <a:ext cx="1770074" cy="146336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2094327-BCF4-EA8A-52ED-C25C16C40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427" y="9911570"/>
            <a:ext cx="2086266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777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1045</Words>
  <Application>Microsoft Office PowerPoint</Application>
  <PresentationFormat>Widescreen</PresentationFormat>
  <Paragraphs>315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Segoe UI</vt:lpstr>
      <vt:lpstr>Verdana</vt:lpstr>
      <vt:lpstr>Office Theme</vt:lpstr>
      <vt:lpstr>PAULOWNIA WOOD PLANTATION SHUTTERS Worldwide Australia – Technical Specification</vt:lpstr>
      <vt:lpstr>BASSWOOD PLANTATION SHUTTERS Worldwide Australia – Technical Specification</vt:lpstr>
      <vt:lpstr>ASHWOOD PLANTATION SHUTTERS Worldwide Australia – Technical Specification</vt:lpstr>
      <vt:lpstr>POLY PLANTATION SHUTTERS Worldwide Australia – Technical Specification</vt:lpstr>
      <vt:lpstr>ALUMINIUM PLANTATION SHUTTERS Worldwide Australia – Technical Specification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Wherritt</dc:creator>
  <cp:lastModifiedBy>David Wherritt</cp:lastModifiedBy>
  <cp:revision>2</cp:revision>
  <dcterms:created xsi:type="dcterms:W3CDTF">2026-03-17T05:19:01Z</dcterms:created>
  <dcterms:modified xsi:type="dcterms:W3CDTF">2026-03-17T06:18:35Z</dcterms:modified>
</cp:coreProperties>
</file>